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1" r:id="rId9"/>
    <p:sldId id="262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1"/>
    <p:restoredTop sz="94622"/>
  </p:normalViewPr>
  <p:slideViewPr>
    <p:cSldViewPr snapToGrid="0">
      <p:cViewPr varScale="1">
        <p:scale>
          <a:sx n="87" d="100"/>
          <a:sy n="87" d="100"/>
        </p:scale>
        <p:origin x="88" y="1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E4411-F617-6844-B543-1D0C1529BD09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1362C-BAF5-F649-B307-735187DD2A6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831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CC09-4F99-73CF-3366-BF8553ECF2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83AEC-9108-F6A8-E7DC-3EC9CBC838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21C4-69B6-52C3-D54E-D60D3B6C6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F18E1-7780-0444-88D5-285D16C52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2649C-D98B-6F9D-14BF-9570D30EB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9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4E643-7B29-C55D-D719-874E338A9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B2EFE-7A94-BB1F-7602-AC3179B94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B5185-4074-5175-94CD-23FE2ABAB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03EA6-4656-6E06-A172-6F5455A6F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7D197-7D89-DA98-857A-C77CE6B76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81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997297-C2CE-3D6C-773C-F5EB862FF4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3970A-2CB4-0F8F-BDA7-74352434A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5B086-673B-B729-FD68-7FE63355E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C8E6A-802F-3B39-3714-87A12F888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20551-5951-58F9-8A60-63056AC97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3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9F207-E794-97E7-C24F-26200A8AC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0554C-0CAC-9D52-F13B-6508B076C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4980E-BC28-A35E-E794-F0565658A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B525C-D173-F9E8-331C-2C132E1A4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9FE64-D721-0A1E-66D3-C9B6123A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715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18E39-A926-C5D4-9AD2-2FA4CA393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E4202-5CE0-9436-AC2D-95C4864A0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FBABE-7373-84FF-EB0E-C5D958B89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7F5CC-9E1E-F96B-112F-38B46DFCE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EFD4D-8A85-6469-838B-313ECA182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235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2D3CA-F062-F77B-B074-2A33BAC0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5AA04-2768-7AC8-DBBB-A6B82146F0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78161-6FD8-7284-D0FA-83D5C5DD6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5B2D6-474C-6E37-53B5-7091AA123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31AC5-061B-0D20-719B-32067F68B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8CA48-E113-973F-F95E-F67A004C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121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5ABF5-1272-0F68-EDEF-3453397E4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7C664-453D-E132-E2B4-24BFCCBE1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E72550-C703-F076-4460-4A4FEE8C5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6E0DCA-2861-F3F6-B1CB-72364E6716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745173-E99E-415F-8BD5-99EA69B61D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F21D1C-2FAD-FA37-88B0-C3659B8E4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8E07A7-5BF9-9B60-25C5-13688C0A0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90E01F-A640-4955-1894-A519A9086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626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770AB-F38F-99EA-731C-6BA901DB4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1A3DDD-C652-331A-175D-7D760C357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82C9BC-97D0-A2CB-88C8-4CF04BBA5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B02680-3FDF-DFD1-6CB5-5D4B747B3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60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5FE201-D63C-60D5-E2EC-B9EBCB9E3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66D342-1931-2AA9-7687-847C75860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B660A9-F43D-227C-8234-BEE60AD3E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93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C7EEB-6C02-EE30-731A-E8DC2769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31621-A74F-6FD6-AF9C-7460CA255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E421CD-9C08-A7FA-6BA1-068FB504A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B45AB-3867-817E-B76E-AD80391FF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C23CDE-B99F-2B00-1084-5515E91F8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BF4A5B-153A-F4A2-81D6-4F6CDAC92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11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0E77E-622F-E699-2C0C-A966E665C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5DF43E-D898-8F05-6B59-BC75E23ED2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366EBC-ABE3-35FC-79CE-41D83BEFD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ED10DD-E564-924A-81B0-550512800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CF2CA-200F-385D-6F98-F5283340C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AD4557-82BF-F2CD-B5F6-453611F66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64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90F075-3597-1995-5933-30721CFFF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7" y="136526"/>
            <a:ext cx="11861805" cy="1048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E9CD7-3294-BD6F-6A39-47EEF2A68F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667" y="1444624"/>
            <a:ext cx="11260666" cy="4676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95D53-F3BA-4A9E-FB43-580B243B25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239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20/01/2026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DC6F5-2297-C89D-3F5F-22CFBCDDED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Stefan Cristi Zugravel, elettronica base, TPS lezione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70B34-7185-C310-F8B4-DCF2EB1AC8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7100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C12E76-5DE4-834B-BE10-AD31AA7B20E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15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4E2A9-1BBB-033E-FB60-A294602232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noProof="0" dirty="0"/>
              <a:t>Lezione 4</a:t>
            </a:r>
            <a:br>
              <a:rPr lang="it-IT" noProof="0" dirty="0"/>
            </a:br>
            <a:r>
              <a:rPr lang="en-US" i="1"/>
              <a:t>Introduction to FPGAs and Xilinx devices</a:t>
            </a:r>
            <a:endParaRPr lang="it-IT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9211EB-655F-BF24-C191-876947CFA1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noProof="0" dirty="0"/>
              <a:t>Stefan Cristi Zugravel</a:t>
            </a:r>
            <a:br>
              <a:rPr lang="it-IT" noProof="0" dirty="0"/>
            </a:br>
            <a:r>
              <a:rPr lang="it-IT" dirty="0"/>
              <a:t>20</a:t>
            </a:r>
            <a:r>
              <a:rPr lang="it-IT" noProof="0" dirty="0"/>
              <a:t>/01/2026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8F82B-882C-1CE2-F12C-EDDE04BDA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4D199-64B3-165F-3947-6C87785A3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32777-6923-89C2-B843-DEF51F5D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565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04AFF8-851A-B6DF-2D36-BA46A8D42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320C7B5-C5AB-93C1-C9F0-6C657C42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D261925-B9EC-0A2D-529A-656E28B4F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D7E25EC-F8C8-787E-347D-A21A620E3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50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0D6293-C92E-4F70-CA0F-28EB15B60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134EFD0-57D8-C273-610D-D250C087C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58805C0-37EF-CB5F-C682-5DE997A8B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1037A6D-E5C6-6608-564B-64C6D1222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49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C3C17A-39A1-8876-74EE-382786915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661094C-5380-6427-311B-B5837791F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C40599E-B41F-40B2-9600-434B5C51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DE8DB63-D371-3537-149B-D2FD844D2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60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CCDEA7-B6F7-56C8-A8A0-3974A177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A1A01CB-72C4-0473-C34C-44AFA56E5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2145C1A-A01C-837A-FC89-AF772F5B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8CA8636-E713-5C19-95DC-5A5C67BFD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542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E30EED-FC8A-B5E1-0057-DFD5C33A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298D61C-206C-26CB-1D3C-94C409813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E800C4A-C1C1-931F-D845-17939E3FE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88ECC3F-F7EE-CD4F-91DA-FE066E523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4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55B22A-09D1-07CF-0129-8DEEFDB8A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FCE1AFC-3D79-CFFF-F2C3-4D5504909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492AD2D-E533-0B6B-173A-A0705397A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920BDEF-865B-B856-4B45-9F8112C1A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023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64B3C-B2F0-057A-4F99-5926DF407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times of digital electronics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5069D2-11D9-4624-4A46-6A34A3991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49AE5E-D7FC-B204-4711-0A934E3F2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CE9EEB-2B8C-6504-1628-261C93B53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2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58239E4-7A86-095F-B5E2-F222E5AC9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542" y="1008353"/>
            <a:ext cx="6770915" cy="521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19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4A1708-C489-83B5-CB5E-1D0CDDD42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programmable</a:t>
            </a:r>
            <a:r>
              <a:rPr lang="it-IT" dirty="0"/>
              <a:t> </a:t>
            </a:r>
            <a:r>
              <a:rPr lang="it-IT" dirty="0" err="1"/>
              <a:t>ICs</a:t>
            </a:r>
            <a:r>
              <a:rPr lang="it-IT" dirty="0"/>
              <a:t>?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9B32DC3-3D15-CE07-5144-458A4AB4E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DC62C44-CD6F-911C-E1F8-0296A768F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C98A8A4-0D82-E2F3-4864-0650B910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3</a:t>
            </a:fld>
            <a:endParaRPr lang="en-US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A228A20-9B05-2ACD-203D-079B101EB5F8}"/>
              </a:ext>
            </a:extLst>
          </p:cNvPr>
          <p:cNvSpPr txBox="1"/>
          <p:nvPr/>
        </p:nvSpPr>
        <p:spPr>
          <a:xfrm>
            <a:off x="907085" y="1664686"/>
            <a:ext cx="986089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/>
              <a:t>Producing a Chip costs much more than </a:t>
            </a:r>
            <a:r>
              <a:rPr lang="it-IT" sz="2400" b="0" i="0" u="none" strike="noStrike" baseline="0" dirty="0" err="1"/>
              <a:t>producing</a:t>
            </a:r>
            <a:r>
              <a:rPr lang="it-IT" sz="2400" b="0" i="0" u="none" strike="noStrike" baseline="0" dirty="0"/>
              <a:t> a PCB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/>
              <a:t>Using one Chip on many PCBs increases Number of Chips and reduces Costs per Chip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/>
              <a:t>If a Chip is programmable, it can be used on many PCBs in different situations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/>
              <a:t>Producing one wafer costs ~ 10k€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/>
              <a:t>Not included manpower to design wafer &amp; </a:t>
            </a:r>
            <a:r>
              <a:rPr lang="it-IT" sz="2400" b="0" i="0" u="none" strike="noStrike" baseline="0" dirty="0"/>
              <a:t>packaging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/>
              <a:t>Saving space on a PCB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91451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611DC0-C7B5-AA78-3852-DADD9A0DA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History of </a:t>
            </a:r>
            <a:r>
              <a:rPr lang="it-IT" dirty="0" err="1"/>
              <a:t>Programmable</a:t>
            </a:r>
            <a:r>
              <a:rPr lang="it-IT" dirty="0"/>
              <a:t> </a:t>
            </a:r>
            <a:r>
              <a:rPr lang="it-IT" dirty="0" err="1"/>
              <a:t>Logic</a:t>
            </a:r>
            <a:r>
              <a:rPr lang="it-IT" dirty="0"/>
              <a:t> Devices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36E4AA0-37AC-D7B6-B793-132D703EE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79996B5-F2FC-3B0A-D1C0-E68C9C66D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92A4A74-11EE-2EDE-2291-7A93F9350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4</a:t>
            </a:fld>
            <a:endParaRPr lang="en-US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A21BBC7-7523-5ACB-879B-5CF5884ADEEA}"/>
              </a:ext>
            </a:extLst>
          </p:cNvPr>
          <p:cNvSpPr txBox="1"/>
          <p:nvPr/>
        </p:nvSpPr>
        <p:spPr>
          <a:xfrm>
            <a:off x="599846" y="1801527"/>
            <a:ext cx="7553554" cy="3262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it-IT" sz="900" b="0" i="0" u="none" strike="noStrike" baseline="0" dirty="0">
                <a:solidFill>
                  <a:srgbClr val="000000"/>
                </a:solidFill>
              </a:rPr>
              <a:t>● </a:t>
            </a:r>
            <a:r>
              <a:rPr lang="it-IT" sz="2000" b="1" i="0" u="none" strike="noStrike" baseline="0" dirty="0">
                <a:solidFill>
                  <a:srgbClr val="000000"/>
                </a:solidFill>
              </a:rPr>
              <a:t>1960th</a:t>
            </a:r>
          </a:p>
          <a:p>
            <a:pPr algn="l"/>
            <a:r>
              <a:rPr lang="it-IT" sz="1400" b="0" i="0" u="none" strike="noStrike" baseline="0" dirty="0">
                <a:solidFill>
                  <a:srgbClr val="000000"/>
                </a:solidFill>
              </a:rPr>
              <a:t>– 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Fuse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Configurable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Diode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Matrix</a:t>
            </a:r>
          </a:p>
          <a:p>
            <a:pPr algn="l"/>
            <a:r>
              <a:rPr lang="it-IT" sz="900" b="0" i="0" u="none" strike="noStrike" baseline="0" dirty="0">
                <a:solidFill>
                  <a:srgbClr val="000000"/>
                </a:solidFill>
              </a:rPr>
              <a:t>● </a:t>
            </a:r>
            <a:r>
              <a:rPr lang="it-IT" sz="2000" b="1" i="0" u="none" strike="noStrike" baseline="0" dirty="0">
                <a:solidFill>
                  <a:srgbClr val="000000"/>
                </a:solidFill>
              </a:rPr>
              <a:t>1971</a:t>
            </a:r>
          </a:p>
          <a:p>
            <a:pPr algn="l"/>
            <a:r>
              <a:rPr lang="it-IT" sz="1400" b="0" i="0" u="none" strike="noStrike" baseline="0" dirty="0">
                <a:solidFill>
                  <a:srgbClr val="000000"/>
                </a:solidFill>
              </a:rPr>
              <a:t>–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Programmable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ROM</a:t>
            </a:r>
          </a:p>
          <a:p>
            <a:pPr algn="l"/>
            <a:r>
              <a:rPr lang="it-IT" sz="900" b="0" i="0" u="none" strike="noStrike" baseline="0" dirty="0">
                <a:solidFill>
                  <a:srgbClr val="000000"/>
                </a:solidFill>
              </a:rPr>
              <a:t>● </a:t>
            </a:r>
            <a:r>
              <a:rPr lang="it-IT" sz="2000" b="1" i="0" u="none" strike="noStrike" baseline="0" dirty="0">
                <a:solidFill>
                  <a:srgbClr val="000000"/>
                </a:solidFill>
              </a:rPr>
              <a:t>1978</a:t>
            </a:r>
          </a:p>
          <a:p>
            <a:pPr algn="l"/>
            <a:r>
              <a:rPr lang="it-IT" sz="1400" b="0" i="0" u="none" strike="noStrike" baseline="0" dirty="0">
                <a:solidFill>
                  <a:srgbClr val="000000"/>
                </a:solidFill>
              </a:rPr>
              <a:t>–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Programmable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Array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Logic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it-IT" sz="1800" b="1" i="0" u="none" strike="noStrike" baseline="0" dirty="0">
                <a:solidFill>
                  <a:srgbClr val="000000"/>
                </a:solidFill>
              </a:rPr>
              <a:t>PAL</a:t>
            </a:r>
          </a:p>
          <a:p>
            <a:r>
              <a:rPr lang="it-IT" sz="1400" b="0" i="0" u="none" strike="noStrike" baseline="0" dirty="0">
                <a:solidFill>
                  <a:srgbClr val="000000"/>
                </a:solidFill>
              </a:rPr>
              <a:t>– 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Gate Array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Logic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it-IT" sz="1800" b="1" i="0" u="none" strike="noStrike" baseline="0" dirty="0">
                <a:solidFill>
                  <a:srgbClr val="000000"/>
                </a:solidFill>
              </a:rPr>
              <a:t>GAL</a:t>
            </a:r>
            <a:r>
              <a:rPr lang="it-IT" b="1" dirty="0">
                <a:solidFill>
                  <a:srgbClr val="000000"/>
                </a:solidFill>
              </a:rPr>
              <a:t> (</a:t>
            </a:r>
            <a:r>
              <a:rPr lang="it-IT" dirty="0" err="1">
                <a:solidFill>
                  <a:srgbClr val="FF0000"/>
                </a:solidFill>
              </a:rPr>
              <a:t>reprogrammable</a:t>
            </a:r>
            <a:r>
              <a:rPr lang="it-IT" b="1" dirty="0">
                <a:solidFill>
                  <a:srgbClr val="000000"/>
                </a:solidFill>
              </a:rPr>
              <a:t>)</a:t>
            </a:r>
            <a:endParaRPr lang="it-IT" sz="1800" b="1" i="0" u="none" strike="noStrike" baseline="0" dirty="0">
              <a:solidFill>
                <a:srgbClr val="000000"/>
              </a:solidFill>
            </a:endParaRPr>
          </a:p>
          <a:p>
            <a:r>
              <a:rPr lang="fr-FR" sz="1400" b="0" i="0" u="none" strike="noStrike" baseline="0" dirty="0">
                <a:solidFill>
                  <a:srgbClr val="000000"/>
                </a:solidFill>
              </a:rPr>
              <a:t>– </a:t>
            </a:r>
            <a:r>
              <a:rPr lang="fr-FR" sz="1800" b="0" i="0" u="none" strike="noStrike" baseline="0" dirty="0" err="1">
                <a:solidFill>
                  <a:srgbClr val="000000"/>
                </a:solidFill>
              </a:rPr>
              <a:t>Complex</a:t>
            </a:r>
            <a:r>
              <a:rPr lang="fr-FR" sz="1800" b="0" i="0" u="none" strike="noStrike" baseline="0" dirty="0">
                <a:solidFill>
                  <a:srgbClr val="000000"/>
                </a:solidFill>
              </a:rPr>
              <a:t> Programmable Logic </a:t>
            </a:r>
            <a:r>
              <a:rPr lang="fr-FR" sz="1800" b="0" i="0" u="none" strike="noStrike" baseline="0" dirty="0" err="1">
                <a:solidFill>
                  <a:srgbClr val="000000"/>
                </a:solidFill>
              </a:rPr>
              <a:t>Device</a:t>
            </a:r>
            <a:r>
              <a:rPr lang="fr-FR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fr-FR" sz="1800" b="1" i="0" u="none" strike="noStrike" baseline="0" dirty="0">
                <a:solidFill>
                  <a:srgbClr val="000000"/>
                </a:solidFill>
              </a:rPr>
              <a:t>CPLD (</a:t>
            </a:r>
            <a:r>
              <a:rPr lang="it-IT" dirty="0">
                <a:solidFill>
                  <a:srgbClr val="FF0000"/>
                </a:solidFill>
              </a:rPr>
              <a:t>In </a:t>
            </a:r>
            <a:r>
              <a:rPr lang="it-IT" dirty="0" err="1">
                <a:solidFill>
                  <a:srgbClr val="FF0000"/>
                </a:solidFill>
              </a:rPr>
              <a:t>circuit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programmable</a:t>
            </a:r>
            <a:r>
              <a:rPr lang="fr-FR" sz="1800" b="1" i="0" u="none" strike="noStrike" baseline="0" dirty="0">
                <a:solidFill>
                  <a:srgbClr val="000000"/>
                </a:solidFill>
              </a:rPr>
              <a:t>)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</a:rPr>
              <a:t>                    Configured during programming → keep configuration</a:t>
            </a:r>
          </a:p>
          <a:p>
            <a:pPr algn="l"/>
            <a:r>
              <a:rPr lang="it-IT" sz="900" b="0" i="0" u="none" strike="noStrike" baseline="0" dirty="0">
                <a:solidFill>
                  <a:srgbClr val="000000"/>
                </a:solidFill>
              </a:rPr>
              <a:t>● </a:t>
            </a:r>
            <a:r>
              <a:rPr lang="it-IT" sz="2000" b="1" i="0" u="none" strike="noStrike" baseline="0" dirty="0">
                <a:solidFill>
                  <a:srgbClr val="000000"/>
                </a:solidFill>
              </a:rPr>
              <a:t>1989</a:t>
            </a:r>
          </a:p>
          <a:p>
            <a:pPr algn="l"/>
            <a:r>
              <a:rPr lang="en-US" sz="1400" b="0" i="0" u="none" strike="noStrike" baseline="0" dirty="0">
                <a:solidFill>
                  <a:srgbClr val="000000"/>
                </a:solidFill>
              </a:rPr>
              <a:t>– </a:t>
            </a:r>
            <a:r>
              <a:rPr lang="en-US" sz="1800" b="0" i="0" u="none" strike="noStrike" baseline="0" dirty="0">
                <a:solidFill>
                  <a:srgbClr val="000000"/>
                </a:solidFill>
              </a:rPr>
              <a:t>Field Programmable Gate Array </a:t>
            </a:r>
            <a:r>
              <a:rPr lang="en-US" sz="1800" b="1" i="0" u="none" strike="noStrike" baseline="0" dirty="0">
                <a:solidFill>
                  <a:srgbClr val="000000"/>
                </a:solidFill>
              </a:rPr>
              <a:t>FPGA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DDADE9C-3FFB-DD8D-9103-D487E3FA7B69}"/>
              </a:ext>
            </a:extLst>
          </p:cNvPr>
          <p:cNvSpPr txBox="1"/>
          <p:nvPr/>
        </p:nvSpPr>
        <p:spPr>
          <a:xfrm>
            <a:off x="7034785" y="2338992"/>
            <a:ext cx="45573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it-IT" sz="1800" b="1" i="0" u="none" strike="noStrike" baseline="0" dirty="0">
                <a:solidFill>
                  <a:srgbClr val="000000"/>
                </a:solidFill>
              </a:rPr>
              <a:t>PLA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Programmable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Logic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Array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every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boolean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operation</a:t>
            </a:r>
            <a:r>
              <a:rPr lang="it-IT" dirty="0">
                <a:solidFill>
                  <a:srgbClr val="000000"/>
                </a:solidFill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</a:rPr>
              <a:t>fixed logic gates and programmable 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interconnections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 (</a:t>
            </a:r>
            <a:r>
              <a:rPr lang="it-IT" sz="1800" b="0" i="0" u="none" strike="noStrike" baseline="0" dirty="0" err="1">
                <a:solidFill>
                  <a:srgbClr val="000000"/>
                </a:solidFill>
              </a:rPr>
              <a:t>matrix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) OTP (</a:t>
            </a:r>
            <a:r>
              <a:rPr lang="it-IT" sz="1800" b="1" i="0" u="none" strike="noStrike" baseline="0" dirty="0">
                <a:solidFill>
                  <a:srgbClr val="000000"/>
                </a:solidFill>
              </a:rPr>
              <a:t>one time </a:t>
            </a:r>
            <a:r>
              <a:rPr lang="it-IT" sz="1800" b="1" i="0" u="none" strike="noStrike" baseline="0" dirty="0" err="1">
                <a:solidFill>
                  <a:srgbClr val="000000"/>
                </a:solidFill>
              </a:rPr>
              <a:t>programmable</a:t>
            </a:r>
            <a:r>
              <a:rPr lang="it-IT" sz="1800" b="0" i="0" u="none" strike="noStrike" baseline="0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0453BEA-B14B-A283-B97B-3816CF711D9C}"/>
              </a:ext>
            </a:extLst>
          </p:cNvPr>
          <p:cNvSpPr txBox="1"/>
          <p:nvPr/>
        </p:nvSpPr>
        <p:spPr>
          <a:xfrm>
            <a:off x="6020410" y="4519008"/>
            <a:ext cx="61155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</a:rPr>
              <a:t>Development process CLPD &amp; FPGA is almost the same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8944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CC5E95-781C-B4A1-9DA1-D41D71CA3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DB06FD-DC42-2A37-C456-38F5D4C87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582F3B-1E6B-9D88-A8AA-5BABEC4E6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5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EAA4111-5BA3-77F7-41E9-1ED5F3C9B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335" y="362224"/>
            <a:ext cx="8575330" cy="599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810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1E47E-C9F1-4473-EF3A-12ACF1760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are </a:t>
            </a:r>
            <a:r>
              <a:rPr lang="it-IT" dirty="0" err="1"/>
              <a:t>FPGAs</a:t>
            </a:r>
            <a:r>
              <a:rPr lang="it-IT" dirty="0"/>
              <a:t>?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86BCD4-44AE-0281-1B1D-72B9CD781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3D8BD6-9020-3566-C328-14E09DCF8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8AD1A5-F549-1C27-91F8-0EDD5C616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6</a:t>
            </a:fld>
            <a:endParaRPr lang="en-US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15BE231-2D53-3CC2-E74A-83366F4E2469}"/>
              </a:ext>
            </a:extLst>
          </p:cNvPr>
          <p:cNvSpPr txBox="1"/>
          <p:nvPr/>
        </p:nvSpPr>
        <p:spPr>
          <a:xfrm>
            <a:off x="2244545" y="1271059"/>
            <a:ext cx="73091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600" b="1" i="0" u="none" strike="noStrike" baseline="0" dirty="0">
                <a:solidFill>
                  <a:srgbClr val="FF0000"/>
                </a:solidFill>
              </a:rPr>
              <a:t>F</a:t>
            </a:r>
            <a:r>
              <a:rPr lang="it-IT" sz="3600" b="1" i="0" u="none" strike="noStrike" baseline="0" dirty="0">
                <a:solidFill>
                  <a:srgbClr val="000000"/>
                </a:solidFill>
              </a:rPr>
              <a:t>ield </a:t>
            </a:r>
            <a:r>
              <a:rPr lang="it-IT" sz="3600" b="1" i="0" u="none" strike="noStrike" baseline="0" dirty="0" err="1">
                <a:solidFill>
                  <a:srgbClr val="FF0000"/>
                </a:solidFill>
              </a:rPr>
              <a:t>P</a:t>
            </a:r>
            <a:r>
              <a:rPr lang="it-IT" sz="3600" b="1" i="0" u="none" strike="noStrike" baseline="0" dirty="0" err="1">
                <a:solidFill>
                  <a:srgbClr val="000000"/>
                </a:solidFill>
              </a:rPr>
              <a:t>rogrammable</a:t>
            </a:r>
            <a:r>
              <a:rPr lang="it-IT" sz="3600" b="1" i="0" u="none" strike="noStrike" baseline="0" dirty="0">
                <a:solidFill>
                  <a:srgbClr val="000000"/>
                </a:solidFill>
              </a:rPr>
              <a:t> </a:t>
            </a:r>
            <a:r>
              <a:rPr lang="it-IT" sz="3600" b="1" i="0" u="none" strike="noStrike" baseline="0" dirty="0">
                <a:solidFill>
                  <a:srgbClr val="FF0000"/>
                </a:solidFill>
              </a:rPr>
              <a:t>G</a:t>
            </a:r>
            <a:r>
              <a:rPr lang="it-IT" sz="3600" b="1" i="0" u="none" strike="noStrike" baseline="0" dirty="0">
                <a:solidFill>
                  <a:srgbClr val="000000"/>
                </a:solidFill>
              </a:rPr>
              <a:t>ate </a:t>
            </a:r>
            <a:r>
              <a:rPr lang="it-IT" sz="3600" b="1" i="0" u="none" strike="noStrike" baseline="0" dirty="0">
                <a:solidFill>
                  <a:srgbClr val="FF0000"/>
                </a:solidFill>
              </a:rPr>
              <a:t>A</a:t>
            </a:r>
            <a:r>
              <a:rPr lang="it-IT" sz="3600" b="1" i="0" u="none" strike="noStrike" baseline="0" dirty="0">
                <a:solidFill>
                  <a:srgbClr val="000000"/>
                </a:solidFill>
              </a:rPr>
              <a:t>rray</a:t>
            </a:r>
            <a:endParaRPr lang="it-IT" sz="3600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9AD82B7-E655-A5E1-AD07-63ECD0E7279A}"/>
              </a:ext>
            </a:extLst>
          </p:cNvPr>
          <p:cNvSpPr txBox="1"/>
          <p:nvPr/>
        </p:nvSpPr>
        <p:spPr>
          <a:xfrm>
            <a:off x="826618" y="2495634"/>
            <a:ext cx="915863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Simple: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 err="1"/>
              <a:t>Programmable</a:t>
            </a:r>
            <a:r>
              <a:rPr lang="it-IT" sz="2400" dirty="0"/>
              <a:t> </a:t>
            </a:r>
            <a:r>
              <a:rPr lang="it-IT" sz="2400" dirty="0" err="1"/>
              <a:t>Logic</a:t>
            </a:r>
            <a:r>
              <a:rPr lang="it-IT" sz="2400" dirty="0"/>
              <a:t> Devices</a:t>
            </a:r>
          </a:p>
          <a:p>
            <a:pPr lvl="1"/>
            <a:endParaRPr lang="it-IT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More </a:t>
            </a:r>
            <a:r>
              <a:rPr lang="it-IT" sz="2400" dirty="0" err="1"/>
              <a:t>detailed</a:t>
            </a:r>
            <a:r>
              <a:rPr lang="it-IT" sz="24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 err="1"/>
              <a:t>Programmable</a:t>
            </a:r>
            <a:r>
              <a:rPr lang="it-IT" sz="2400" dirty="0"/>
              <a:t> </a:t>
            </a:r>
            <a:r>
              <a:rPr lang="it-IT" sz="2400" dirty="0" err="1"/>
              <a:t>Logic</a:t>
            </a:r>
            <a:r>
              <a:rPr lang="it-IT" sz="2400" dirty="0"/>
              <a:t> Devices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2400" dirty="0"/>
              <a:t>With </a:t>
            </a:r>
            <a:r>
              <a:rPr lang="it-IT" sz="2400" dirty="0" err="1"/>
              <a:t>lot</a:t>
            </a:r>
            <a:r>
              <a:rPr lang="it-IT" sz="2400" dirty="0"/>
              <a:t> of </a:t>
            </a:r>
            <a:r>
              <a:rPr lang="it-IT" sz="2400" dirty="0" err="1"/>
              <a:t>additional</a:t>
            </a:r>
            <a:r>
              <a:rPr lang="it-IT" sz="2400" dirty="0"/>
              <a:t> </a:t>
            </a:r>
            <a:r>
              <a:rPr lang="it-IT" sz="2400" dirty="0" err="1"/>
              <a:t>function-block</a:t>
            </a:r>
            <a:r>
              <a:rPr lang="it-IT" sz="2400" dirty="0"/>
              <a:t> (e.g. RAM, DSP)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2400" dirty="0" err="1"/>
              <a:t>Flexible</a:t>
            </a:r>
            <a:r>
              <a:rPr lang="it-IT" sz="2400" dirty="0"/>
              <a:t> </a:t>
            </a:r>
            <a:r>
              <a:rPr lang="it-IT" sz="2400" dirty="0" err="1"/>
              <a:t>configuration</a:t>
            </a:r>
            <a:endParaRPr lang="it-IT" sz="24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2400" dirty="0"/>
              <a:t>Can </a:t>
            </a:r>
            <a:r>
              <a:rPr lang="it-IT" sz="2400" dirty="0" err="1"/>
              <a:t>host</a:t>
            </a:r>
            <a:r>
              <a:rPr lang="it-IT" sz="2400" dirty="0"/>
              <a:t> </a:t>
            </a:r>
            <a:r>
              <a:rPr lang="it-IT" sz="2400" dirty="0" err="1"/>
              <a:t>microcontroller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124086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5CC35-D1B5-0DDB-6E74-E4D1DECBB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FPGA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3AA82B-873C-BA3A-71EE-25CBED7CD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307709-A996-F678-8735-0D17F8460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EC889A-6888-B49A-51DD-597956B14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7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CE6C928-24A7-6EA3-0C22-153193BE0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912" y="2768411"/>
            <a:ext cx="7263639" cy="320810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5105F99-9674-BA45-3DC3-1CB6DD22D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007" y="1258486"/>
            <a:ext cx="4883452" cy="126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13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D0D09-9360-9E12-1935-0ED34C3F8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point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4D4AA3-2805-A55F-2A4D-F6833C987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1E8780-D153-5368-8F48-9762B7DB7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DDA955-28A5-56E5-673D-9E24662E6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8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C7ED668-B376-C3D3-0D2D-990B321E6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22" y="2314817"/>
            <a:ext cx="4562551" cy="261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273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68023-AF5A-4E6D-4418-750D16400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“programming” a FPGA?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99AF3E-D271-0D0E-8F8F-AC42B117C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20/01/2026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675BE5-0B0D-BB52-FF35-4693413BB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Stefan Cristi Zugravel, elettronica base, TPS lezione 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042B2F-FDB6-AF53-7B37-5DD5F6FC5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12E76-5DE4-834B-BE10-AD31AA7B20EC}" type="slidenum">
              <a:rPr lang="en-US" smtClean="0"/>
              <a:t>9</a:t>
            </a:fld>
            <a:endParaRPr lang="en-US"/>
          </a:p>
        </p:txBody>
      </p:sp>
      <p:pic>
        <p:nvPicPr>
          <p:cNvPr id="9" name="Immagine 8" descr="Immagine che contiene testo, schermata, Carattere, numero&#10;&#10;Il contenuto generato dall'IA potrebbe non essere corretto.">
            <a:extLst>
              <a:ext uri="{FF2B5EF4-FFF2-40B4-BE49-F238E27FC236}">
                <a16:creationId xmlns:a16="http://schemas.microsoft.com/office/drawing/2014/main" id="{B9174145-3136-7353-E0C3-F5C189206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55" y="1353312"/>
            <a:ext cx="2355168" cy="4839004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A821C27-E737-89EC-9C2D-DA6E1EE3A8A7}"/>
              </a:ext>
            </a:extLst>
          </p:cNvPr>
          <p:cNvSpPr txBox="1"/>
          <p:nvPr/>
        </p:nvSpPr>
        <p:spPr>
          <a:xfrm>
            <a:off x="2627223" y="1505146"/>
            <a:ext cx="61155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Describe what the hardware should do.</a:t>
            </a:r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D5038A7-39CD-4AE8-E21D-DDE81F0AE082}"/>
              </a:ext>
            </a:extLst>
          </p:cNvPr>
          <p:cNvSpPr txBox="1"/>
          <p:nvPr/>
        </p:nvSpPr>
        <p:spPr>
          <a:xfrm>
            <a:off x="2627223" y="2194290"/>
            <a:ext cx="61155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Check </a:t>
            </a:r>
            <a:r>
              <a:rPr lang="it-IT" dirty="0" err="1"/>
              <a:t>Syntax</a:t>
            </a:r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9FEFDBC-EDE1-6F1A-D419-36C4996016D8}"/>
              </a:ext>
            </a:extLst>
          </p:cNvPr>
          <p:cNvSpPr txBox="1"/>
          <p:nvPr/>
        </p:nvSpPr>
        <p:spPr>
          <a:xfrm>
            <a:off x="2627223" y="2801345"/>
            <a:ext cx="92927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“compiles” the design to transform HDL source into an architecture-specific design netlist. (connections)</a:t>
            </a:r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F01F1EE-981A-F12B-C64D-6C5724CB0336}"/>
              </a:ext>
            </a:extLst>
          </p:cNvPr>
          <p:cNvSpPr txBox="1"/>
          <p:nvPr/>
        </p:nvSpPr>
        <p:spPr>
          <a:xfrm>
            <a:off x="2627223" y="3449648"/>
            <a:ext cx="72859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Merges incoming netlists and constraints into a Xilinx design file</a:t>
            </a:r>
          </a:p>
          <a:p>
            <a:r>
              <a:rPr lang="en-US" dirty="0"/>
              <a:t>→ connections are merged with timing</a:t>
            </a:r>
            <a:endParaRPr lang="it-IT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2C78B00B-808E-EA7C-C7BC-6C292E7630A2}"/>
              </a:ext>
            </a:extLst>
          </p:cNvPr>
          <p:cNvSpPr txBox="1"/>
          <p:nvPr/>
        </p:nvSpPr>
        <p:spPr>
          <a:xfrm>
            <a:off x="2627223" y="4134849"/>
            <a:ext cx="61155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Fits the design into the available resources</a:t>
            </a:r>
          </a:p>
          <a:p>
            <a:r>
              <a:rPr lang="en-US" dirty="0"/>
              <a:t>→ tell the FPGA which gate structures should be used</a:t>
            </a:r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2F492B9-5A41-75F6-2D32-5E5BB26C18F7}"/>
              </a:ext>
            </a:extLst>
          </p:cNvPr>
          <p:cNvSpPr txBox="1"/>
          <p:nvPr/>
        </p:nvSpPr>
        <p:spPr>
          <a:xfrm>
            <a:off x="2627223" y="4840416"/>
            <a:ext cx="61155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Places and routes the design to the timing constrains</a:t>
            </a:r>
          </a:p>
          <a:p>
            <a:r>
              <a:rPr lang="en-US" dirty="0"/>
              <a:t>→ decide, which gate is used for which function</a:t>
            </a:r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31F2BC71-CD52-AED7-199B-8DBFC691BA44}"/>
              </a:ext>
            </a:extLst>
          </p:cNvPr>
          <p:cNvSpPr txBox="1"/>
          <p:nvPr/>
        </p:nvSpPr>
        <p:spPr>
          <a:xfrm>
            <a:off x="2627223" y="5657753"/>
            <a:ext cx="61155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Write configuration into the FPGA or configuration memory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61610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ADE55867-5D67-1E41-9192-86340F9BEBDB}" vid="{B520FB49-E285-CC43-B384-56C483B2EB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</TotalTime>
  <Words>490</Words>
  <Application>Microsoft Office PowerPoint</Application>
  <PresentationFormat>Widescreen</PresentationFormat>
  <Paragraphs>92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Lezione 4 Introduction to FPGAs and Xilinx devices</vt:lpstr>
      <vt:lpstr>Early times of digital electronics</vt:lpstr>
      <vt:lpstr>Why programmable ICs?</vt:lpstr>
      <vt:lpstr>History of Programmable Logic Devices</vt:lpstr>
      <vt:lpstr>Presentazione standard di PowerPoint</vt:lpstr>
      <vt:lpstr>What are FPGAs?</vt:lpstr>
      <vt:lpstr>Kinds of FPGA</vt:lpstr>
      <vt:lpstr>Price point</vt:lpstr>
      <vt:lpstr>How “programming” a FPGA?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Cristi Zugravel</dc:creator>
  <cp:lastModifiedBy>Stefan Cristi Zugravel</cp:lastModifiedBy>
  <cp:revision>5</cp:revision>
  <dcterms:created xsi:type="dcterms:W3CDTF">2025-12-19T16:19:35Z</dcterms:created>
  <dcterms:modified xsi:type="dcterms:W3CDTF">2025-12-26T16:47:40Z</dcterms:modified>
</cp:coreProperties>
</file>

<file path=docProps/thumbnail.jpeg>
</file>